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846d61ef2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846d61ef2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84839ac6fc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84839ac6fc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84839ac6fc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84839ac6fc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84839ac6f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84839ac6f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846d61ef28_4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846d61ef28_4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84839ac6fc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84839ac6fc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846d61ef28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846d61ef28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84938dea2e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84938dea2e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geohub.lacity.org/datasets/ladot::collisions-2009-2013-switr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Vehicle Collisions</a:t>
            </a:r>
            <a:endParaRPr/>
          </a:p>
          <a:p>
            <a:pPr indent="0" lvl="0" marL="0" rtl="0" algn="l">
              <a:spcBef>
                <a:spcPts val="0"/>
              </a:spcBef>
              <a:spcAft>
                <a:spcPts val="0"/>
              </a:spcAft>
              <a:buNone/>
            </a:pPr>
            <a:r>
              <a:rPr lang="en"/>
              <a:t>2009-2013</a:t>
            </a:r>
            <a:endParaRPr/>
          </a:p>
        </p:txBody>
      </p:sp>
      <p:sp>
        <p:nvSpPr>
          <p:cNvPr id="135" name="Google Shape;135;p13"/>
          <p:cNvSpPr txBox="1"/>
          <p:nvPr>
            <p:ph idx="1" type="subTitle"/>
          </p:nvPr>
        </p:nvSpPr>
        <p:spPr>
          <a:xfrm>
            <a:off x="5083950" y="3379925"/>
            <a:ext cx="3470700" cy="11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CIS 3200</a:t>
            </a:r>
            <a:endParaRPr/>
          </a:p>
          <a:p>
            <a:pPr indent="0" lvl="0" marL="0" rtl="0" algn="l">
              <a:spcBef>
                <a:spcPts val="0"/>
              </a:spcBef>
              <a:spcAft>
                <a:spcPts val="0"/>
              </a:spcAft>
              <a:buNone/>
            </a:pPr>
            <a:r>
              <a:rPr lang="en"/>
              <a:t>Andrew Rosalino</a:t>
            </a:r>
            <a:endParaRPr/>
          </a:p>
          <a:p>
            <a:pPr indent="0" lvl="0" marL="0" rtl="0" algn="l">
              <a:spcBef>
                <a:spcPts val="0"/>
              </a:spcBef>
              <a:spcAft>
                <a:spcPts val="0"/>
              </a:spcAft>
              <a:buNone/>
            </a:pPr>
            <a:r>
              <a:rPr lang="en"/>
              <a:t>Tan Huynh</a:t>
            </a:r>
            <a:endParaRPr/>
          </a:p>
          <a:p>
            <a:pPr indent="0" lvl="0" marL="0" rtl="0" algn="l">
              <a:spcBef>
                <a:spcPts val="0"/>
              </a:spcBef>
              <a:spcAft>
                <a:spcPts val="0"/>
              </a:spcAft>
              <a:buNone/>
            </a:pPr>
            <a:r>
              <a:rPr lang="en"/>
              <a:t>Sareena Grajeda</a:t>
            </a:r>
            <a:endParaRPr/>
          </a:p>
          <a:p>
            <a:pPr indent="0" lvl="0" marL="0" rtl="0" algn="l">
              <a:spcBef>
                <a:spcPts val="0"/>
              </a:spcBef>
              <a:spcAft>
                <a:spcPts val="0"/>
              </a:spcAft>
              <a:buNone/>
            </a:pPr>
            <a:r>
              <a:rPr lang="en"/>
              <a:t>Aylin Ignacio</a:t>
            </a:r>
            <a:endParaRPr/>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972050" y="87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1" name="Google Shape;141;p14"/>
          <p:cNvSpPr txBox="1"/>
          <p:nvPr>
            <p:ph idx="1" type="body"/>
          </p:nvPr>
        </p:nvSpPr>
        <p:spPr>
          <a:xfrm>
            <a:off x="972050" y="542650"/>
            <a:ext cx="8021400" cy="434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latin typeface="Times New Roman"/>
                <a:ea typeface="Times New Roman"/>
                <a:cs typeface="Times New Roman"/>
                <a:sym typeface="Times New Roman"/>
              </a:rPr>
              <a:t>This data set is about </a:t>
            </a:r>
            <a:r>
              <a:rPr lang="en" sz="2400">
                <a:solidFill>
                  <a:srgbClr val="FFFFFF"/>
                </a:solidFill>
                <a:latin typeface="Times New Roman"/>
                <a:ea typeface="Times New Roman"/>
                <a:cs typeface="Times New Roman"/>
                <a:sym typeface="Times New Roman"/>
              </a:rPr>
              <a:t>vehicle collisions that happened in the Los Angeles area from 2009 to 2013. It will include the severity of the collision, the date, and more. We will map out which collisions occur during specific conditions, and see what factors in those areas that could be accountable for the higher number of collisions, which will allow us to perform a prediction of the collisions based on the data. The data set will also show us any  injuries that were obtained  as well as seeing what the weather conditions were at the time of the collision and if there is a correlation between them. </a:t>
            </a:r>
            <a:endParaRPr sz="24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052550" y="799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a:t>
            </a:r>
            <a:endParaRPr/>
          </a:p>
        </p:txBody>
      </p:sp>
      <p:sp>
        <p:nvSpPr>
          <p:cNvPr id="147" name="Google Shape;147;p15"/>
          <p:cNvSpPr txBox="1"/>
          <p:nvPr>
            <p:ph idx="1" type="body"/>
          </p:nvPr>
        </p:nvSpPr>
        <p:spPr>
          <a:xfrm>
            <a:off x="1048600" y="818975"/>
            <a:ext cx="7952400" cy="36597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b="1" lang="en" sz="2400" u="sng">
                <a:solidFill>
                  <a:srgbClr val="1155CC"/>
                </a:solidFill>
                <a:latin typeface="Arial"/>
                <a:ea typeface="Arial"/>
                <a:cs typeface="Arial"/>
                <a:sym typeface="Arial"/>
                <a:hlinkClick r:id="rId3"/>
              </a:rPr>
              <a:t>http://geohub.lacity.org/datasets/ladot::collisions-2009-2013-switrs</a:t>
            </a:r>
            <a:endParaRPr sz="2400"/>
          </a:p>
          <a:p>
            <a:pPr indent="457200" lvl="0" marL="0" rtl="0" algn="l">
              <a:spcBef>
                <a:spcPts val="0"/>
              </a:spcBef>
              <a:spcAft>
                <a:spcPts val="0"/>
              </a:spcAft>
              <a:buNone/>
            </a:pPr>
            <a:r>
              <a:t/>
            </a:r>
            <a:endParaRPr sz="2400"/>
          </a:p>
          <a:p>
            <a:pPr indent="457200" lvl="0" marL="0" rtl="0" algn="l">
              <a:spcBef>
                <a:spcPts val="0"/>
              </a:spcBef>
              <a:spcAft>
                <a:spcPts val="0"/>
              </a:spcAft>
              <a:buNone/>
            </a:pPr>
            <a:r>
              <a:rPr lang="en" sz="2400"/>
              <a:t>GeohubLACity is a website that records data and information in LA City pertaining to health, safety, transportation, education and much more. The data used in our experiment was collected from 2009-2013 using the Statewide Integrated Traffic Records System (SWITRS). The data is a collection of all recorded traffic collisions </a:t>
            </a:r>
            <a:r>
              <a:rPr lang="en" sz="2400"/>
              <a:t>occurring</a:t>
            </a:r>
            <a:r>
              <a:rPr lang="en" sz="2400"/>
              <a:t> in the LA City jurisdiction.</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646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Collisions Dashboard</a:t>
            </a:r>
            <a:endParaRPr/>
          </a:p>
        </p:txBody>
      </p:sp>
      <p:sp>
        <p:nvSpPr>
          <p:cNvPr id="153" name="Google Shape;153;p1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4" name="Google Shape;154;p16"/>
          <p:cNvPicPr preferRelativeResize="0"/>
          <p:nvPr/>
        </p:nvPicPr>
        <p:blipFill>
          <a:blip r:embed="rId3">
            <a:alphaModFix/>
          </a:blip>
          <a:stretch>
            <a:fillRect/>
          </a:stretch>
        </p:blipFill>
        <p:spPr>
          <a:xfrm>
            <a:off x="106000" y="558750"/>
            <a:ext cx="8931997" cy="4469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Deaths per year</a:t>
            </a:r>
            <a:endParaRPr/>
          </a:p>
        </p:txBody>
      </p:sp>
      <p:sp>
        <p:nvSpPr>
          <p:cNvPr id="160" name="Google Shape;160;p17"/>
          <p:cNvSpPr txBox="1"/>
          <p:nvPr>
            <p:ph idx="1" type="body"/>
          </p:nvPr>
        </p:nvSpPr>
        <p:spPr>
          <a:xfrm>
            <a:off x="1033300" y="910825"/>
            <a:ext cx="3329400" cy="2013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300"/>
              <a:t>Pie chart showing vehicle collision deaths for  each year, and number of those involving alcohol</a:t>
            </a:r>
            <a:endParaRPr sz="2300"/>
          </a:p>
        </p:txBody>
      </p:sp>
      <p:pic>
        <p:nvPicPr>
          <p:cNvPr id="161" name="Google Shape;161;p17"/>
          <p:cNvPicPr preferRelativeResize="0"/>
          <p:nvPr/>
        </p:nvPicPr>
        <p:blipFill>
          <a:blip r:embed="rId3">
            <a:alphaModFix/>
          </a:blip>
          <a:stretch>
            <a:fillRect/>
          </a:stretch>
        </p:blipFill>
        <p:spPr>
          <a:xfrm>
            <a:off x="4306325" y="307725"/>
            <a:ext cx="4540670" cy="2616399"/>
          </a:xfrm>
          <a:prstGeom prst="rect">
            <a:avLst/>
          </a:prstGeom>
          <a:noFill/>
          <a:ln>
            <a:noFill/>
          </a:ln>
        </p:spPr>
      </p:pic>
      <p:pic>
        <p:nvPicPr>
          <p:cNvPr id="162" name="Google Shape;162;p17"/>
          <p:cNvPicPr preferRelativeResize="0"/>
          <p:nvPr/>
        </p:nvPicPr>
        <p:blipFill>
          <a:blip r:embed="rId4">
            <a:alphaModFix/>
          </a:blip>
          <a:stretch>
            <a:fillRect/>
          </a:stretch>
        </p:blipFill>
        <p:spPr>
          <a:xfrm>
            <a:off x="652450" y="3000675"/>
            <a:ext cx="8060351" cy="2069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956750" y="0"/>
            <a:ext cx="7379700" cy="1308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latin typeface="Times New Roman"/>
                <a:ea typeface="Times New Roman"/>
                <a:cs typeface="Times New Roman"/>
                <a:sym typeface="Times New Roman"/>
              </a:rPr>
              <a:t>W</a:t>
            </a:r>
            <a:r>
              <a:rPr lang="en">
                <a:latin typeface="Times New Roman"/>
                <a:ea typeface="Times New Roman"/>
                <a:cs typeface="Times New Roman"/>
                <a:sym typeface="Times New Roman"/>
              </a:rPr>
              <a:t>eather Conditions - This map plots out all collisions between 2 vehicles that happened during rainy weather.</a:t>
            </a:r>
            <a:endParaRPr/>
          </a:p>
        </p:txBody>
      </p:sp>
      <p:sp>
        <p:nvSpPr>
          <p:cNvPr id="168" name="Google Shape;168;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9" name="Google Shape;169;p18"/>
          <p:cNvPicPr preferRelativeResize="0"/>
          <p:nvPr/>
        </p:nvPicPr>
        <p:blipFill>
          <a:blip r:embed="rId3">
            <a:alphaModFix/>
          </a:blip>
          <a:stretch>
            <a:fillRect/>
          </a:stretch>
        </p:blipFill>
        <p:spPr>
          <a:xfrm>
            <a:off x="576600" y="949100"/>
            <a:ext cx="7990797" cy="3990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19"/>
          <p:cNvSpPr txBox="1"/>
          <p:nvPr>
            <p:ph type="title"/>
          </p:nvPr>
        </p:nvSpPr>
        <p:spPr>
          <a:xfrm>
            <a:off x="1297500" y="960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Collisions Between Car and Bicycle During Rainy weather</a:t>
            </a:r>
            <a:endParaRPr/>
          </a:p>
        </p:txBody>
      </p:sp>
      <p:sp>
        <p:nvSpPr>
          <p:cNvPr id="175" name="Google Shape;175;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6" name="Google Shape;176;p19"/>
          <p:cNvPicPr preferRelativeResize="0"/>
          <p:nvPr/>
        </p:nvPicPr>
        <p:blipFill>
          <a:blip r:embed="rId3">
            <a:alphaModFix/>
          </a:blip>
          <a:stretch>
            <a:fillRect/>
          </a:stretch>
        </p:blipFill>
        <p:spPr>
          <a:xfrm>
            <a:off x="288888" y="1010138"/>
            <a:ext cx="8566224" cy="40260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0"/>
          <p:cNvSpPr txBox="1"/>
          <p:nvPr>
            <p:ph type="title"/>
          </p:nvPr>
        </p:nvSpPr>
        <p:spPr>
          <a:xfrm>
            <a:off x="2883450" y="0"/>
            <a:ext cx="3377100" cy="40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2000">
                <a:latin typeface="Times New Roman"/>
                <a:ea typeface="Times New Roman"/>
                <a:cs typeface="Times New Roman"/>
                <a:sym typeface="Times New Roman"/>
              </a:rPr>
              <a:t>Weather and Road Conditions</a:t>
            </a:r>
            <a:endParaRPr/>
          </a:p>
        </p:txBody>
      </p:sp>
      <p:sp>
        <p:nvSpPr>
          <p:cNvPr id="182" name="Google Shape;182;p20"/>
          <p:cNvSpPr txBox="1"/>
          <p:nvPr>
            <p:ph idx="1" type="body"/>
          </p:nvPr>
        </p:nvSpPr>
        <p:spPr>
          <a:xfrm>
            <a:off x="5229200" y="1436375"/>
            <a:ext cx="3930900" cy="1301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000"/>
              <a:t>Weather Conditions</a:t>
            </a:r>
            <a:endParaRPr sz="2000"/>
          </a:p>
          <a:p>
            <a:pPr indent="0" lvl="0" marL="0" rtl="0" algn="l">
              <a:lnSpc>
                <a:spcPct val="100000"/>
              </a:lnSpc>
              <a:spcBef>
                <a:spcPts val="0"/>
              </a:spcBef>
              <a:spcAft>
                <a:spcPts val="0"/>
              </a:spcAft>
              <a:buNone/>
            </a:pPr>
            <a:r>
              <a:rPr b="1" lang="en" sz="2000"/>
              <a:t>A</a:t>
            </a:r>
            <a:r>
              <a:rPr lang="en" sz="2000"/>
              <a:t> - Clear, </a:t>
            </a:r>
            <a:r>
              <a:rPr b="1" lang="en" sz="2000"/>
              <a:t>B</a:t>
            </a:r>
            <a:r>
              <a:rPr lang="en" sz="2000"/>
              <a:t> - Cloudy, </a:t>
            </a:r>
            <a:r>
              <a:rPr b="1" lang="en" sz="2000"/>
              <a:t>C</a:t>
            </a:r>
            <a:r>
              <a:rPr lang="en" sz="2000"/>
              <a:t> - Raining, </a:t>
            </a:r>
            <a:r>
              <a:rPr b="1" lang="en" sz="2000"/>
              <a:t>D</a:t>
            </a:r>
            <a:r>
              <a:rPr lang="en" sz="2000"/>
              <a:t> - Snowing, </a:t>
            </a:r>
            <a:r>
              <a:rPr b="1" lang="en" sz="2000"/>
              <a:t>E</a:t>
            </a:r>
            <a:r>
              <a:rPr lang="en" sz="2000"/>
              <a:t> - Fog, </a:t>
            </a:r>
            <a:r>
              <a:rPr b="1" lang="en" sz="2000"/>
              <a:t>F</a:t>
            </a:r>
            <a:r>
              <a:rPr lang="en" sz="2000"/>
              <a:t> - Other, </a:t>
            </a:r>
            <a:r>
              <a:rPr b="1" lang="en" sz="2000"/>
              <a:t>G</a:t>
            </a:r>
            <a:r>
              <a:rPr lang="en" sz="2000"/>
              <a:t> - Wind, </a:t>
            </a:r>
            <a:r>
              <a:rPr b="1" lang="en" sz="2000"/>
              <a:t>- -</a:t>
            </a:r>
            <a:r>
              <a:rPr lang="en" sz="2000"/>
              <a:t> Not Stated</a:t>
            </a:r>
            <a:endParaRPr sz="2000"/>
          </a:p>
          <a:p>
            <a:pPr indent="0" lvl="0" marL="0" rtl="0" algn="l">
              <a:lnSpc>
                <a:spcPct val="100000"/>
              </a:lnSpc>
              <a:spcBef>
                <a:spcPts val="0"/>
              </a:spcBef>
              <a:spcAft>
                <a:spcPts val="0"/>
              </a:spcAft>
              <a:buNone/>
            </a:pPr>
            <a:r>
              <a:t/>
            </a:r>
            <a:endParaRPr/>
          </a:p>
        </p:txBody>
      </p:sp>
      <p:pic>
        <p:nvPicPr>
          <p:cNvPr id="183" name="Google Shape;183;p20"/>
          <p:cNvPicPr preferRelativeResize="0"/>
          <p:nvPr/>
        </p:nvPicPr>
        <p:blipFill>
          <a:blip r:embed="rId3">
            <a:alphaModFix/>
          </a:blip>
          <a:stretch>
            <a:fillRect/>
          </a:stretch>
        </p:blipFill>
        <p:spPr>
          <a:xfrm>
            <a:off x="56275" y="2673775"/>
            <a:ext cx="5124627" cy="2223879"/>
          </a:xfrm>
          <a:prstGeom prst="rect">
            <a:avLst/>
          </a:prstGeom>
          <a:noFill/>
          <a:ln>
            <a:noFill/>
          </a:ln>
        </p:spPr>
      </p:pic>
      <p:pic>
        <p:nvPicPr>
          <p:cNvPr id="184" name="Google Shape;184;p20"/>
          <p:cNvPicPr preferRelativeResize="0"/>
          <p:nvPr/>
        </p:nvPicPr>
        <p:blipFill>
          <a:blip r:embed="rId4">
            <a:alphaModFix/>
          </a:blip>
          <a:stretch>
            <a:fillRect/>
          </a:stretch>
        </p:blipFill>
        <p:spPr>
          <a:xfrm>
            <a:off x="56275" y="407500"/>
            <a:ext cx="5124634" cy="2234674"/>
          </a:xfrm>
          <a:prstGeom prst="rect">
            <a:avLst/>
          </a:prstGeom>
          <a:noFill/>
          <a:ln>
            <a:noFill/>
          </a:ln>
        </p:spPr>
      </p:pic>
      <p:sp>
        <p:nvSpPr>
          <p:cNvPr id="185" name="Google Shape;185;p20"/>
          <p:cNvSpPr txBox="1"/>
          <p:nvPr/>
        </p:nvSpPr>
        <p:spPr>
          <a:xfrm>
            <a:off x="5213150" y="2571738"/>
            <a:ext cx="3963000" cy="2625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lt1"/>
                </a:solidFill>
                <a:latin typeface="Lato"/>
                <a:ea typeface="Lato"/>
                <a:cs typeface="Lato"/>
                <a:sym typeface="Lato"/>
              </a:rPr>
              <a:t>Road Conditions</a:t>
            </a:r>
            <a:endParaRPr sz="2000">
              <a:solidFill>
                <a:schemeClr val="lt1"/>
              </a:solidFill>
              <a:latin typeface="Lato"/>
              <a:ea typeface="Lato"/>
              <a:cs typeface="Lato"/>
              <a:sym typeface="Lato"/>
            </a:endParaRPr>
          </a:p>
          <a:p>
            <a:pPr indent="0" lvl="0" marL="0" rtl="0" algn="l">
              <a:lnSpc>
                <a:spcPct val="100000"/>
              </a:lnSpc>
              <a:spcBef>
                <a:spcPts val="0"/>
              </a:spcBef>
              <a:spcAft>
                <a:spcPts val="0"/>
              </a:spcAft>
              <a:buNone/>
            </a:pPr>
            <a:r>
              <a:rPr lang="en" sz="2000" u="sng">
                <a:solidFill>
                  <a:schemeClr val="lt1"/>
                </a:solidFill>
                <a:latin typeface="Lato"/>
                <a:ea typeface="Lato"/>
                <a:cs typeface="Lato"/>
                <a:sym typeface="Lato"/>
              </a:rPr>
              <a:t>A</a:t>
            </a:r>
            <a:r>
              <a:rPr lang="en" sz="2000">
                <a:solidFill>
                  <a:schemeClr val="lt1"/>
                </a:solidFill>
                <a:latin typeface="Lato"/>
                <a:ea typeface="Lato"/>
                <a:cs typeface="Lato"/>
                <a:sym typeface="Lato"/>
              </a:rPr>
              <a:t> - Holes, Deep Ruts, </a:t>
            </a:r>
            <a:r>
              <a:rPr lang="en" sz="2000" u="sng">
                <a:solidFill>
                  <a:schemeClr val="lt1"/>
                </a:solidFill>
                <a:latin typeface="Lato"/>
                <a:ea typeface="Lato"/>
                <a:cs typeface="Lato"/>
                <a:sym typeface="Lato"/>
              </a:rPr>
              <a:t>B</a:t>
            </a:r>
            <a:r>
              <a:rPr lang="en" sz="2000">
                <a:solidFill>
                  <a:schemeClr val="lt1"/>
                </a:solidFill>
                <a:latin typeface="Lato"/>
                <a:ea typeface="Lato"/>
                <a:cs typeface="Lato"/>
                <a:sym typeface="Lato"/>
              </a:rPr>
              <a:t> - Loose Material on Roadway, </a:t>
            </a:r>
            <a:r>
              <a:rPr lang="en" sz="2000" u="sng">
                <a:solidFill>
                  <a:schemeClr val="lt1"/>
                </a:solidFill>
                <a:latin typeface="Lato"/>
                <a:ea typeface="Lato"/>
                <a:cs typeface="Lato"/>
                <a:sym typeface="Lato"/>
              </a:rPr>
              <a:t>C</a:t>
            </a:r>
            <a:r>
              <a:rPr lang="en" sz="2000">
                <a:solidFill>
                  <a:schemeClr val="lt1"/>
                </a:solidFill>
                <a:latin typeface="Lato"/>
                <a:ea typeface="Lato"/>
                <a:cs typeface="Lato"/>
                <a:sym typeface="Lato"/>
              </a:rPr>
              <a:t> - Obstruction on Roadway, </a:t>
            </a:r>
            <a:r>
              <a:rPr lang="en" sz="2000" u="sng">
                <a:solidFill>
                  <a:schemeClr val="lt1"/>
                </a:solidFill>
                <a:latin typeface="Lato"/>
                <a:ea typeface="Lato"/>
                <a:cs typeface="Lato"/>
                <a:sym typeface="Lato"/>
              </a:rPr>
              <a:t>D</a:t>
            </a:r>
            <a:r>
              <a:rPr lang="en" sz="2000">
                <a:solidFill>
                  <a:schemeClr val="lt1"/>
                </a:solidFill>
                <a:latin typeface="Lato"/>
                <a:ea typeface="Lato"/>
                <a:cs typeface="Lato"/>
                <a:sym typeface="Lato"/>
              </a:rPr>
              <a:t> - Construction or Repair Zone, </a:t>
            </a:r>
            <a:r>
              <a:rPr lang="en" sz="2000" u="sng">
                <a:solidFill>
                  <a:schemeClr val="lt1"/>
                </a:solidFill>
                <a:latin typeface="Lato"/>
                <a:ea typeface="Lato"/>
                <a:cs typeface="Lato"/>
                <a:sym typeface="Lato"/>
              </a:rPr>
              <a:t>E</a:t>
            </a:r>
            <a:r>
              <a:rPr lang="en" sz="2000">
                <a:solidFill>
                  <a:schemeClr val="lt1"/>
                </a:solidFill>
                <a:latin typeface="Lato"/>
                <a:ea typeface="Lato"/>
                <a:cs typeface="Lato"/>
                <a:sym typeface="Lato"/>
              </a:rPr>
              <a:t> - Reduced Roadway Width, </a:t>
            </a:r>
            <a:r>
              <a:rPr lang="en" sz="2000" u="sng">
                <a:solidFill>
                  <a:schemeClr val="lt1"/>
                </a:solidFill>
                <a:latin typeface="Lato"/>
                <a:ea typeface="Lato"/>
                <a:cs typeface="Lato"/>
                <a:sym typeface="Lato"/>
              </a:rPr>
              <a:t>F</a:t>
            </a:r>
            <a:r>
              <a:rPr lang="en" sz="2000">
                <a:solidFill>
                  <a:schemeClr val="lt1"/>
                </a:solidFill>
                <a:latin typeface="Lato"/>
                <a:ea typeface="Lato"/>
                <a:cs typeface="Lato"/>
                <a:sym typeface="Lato"/>
              </a:rPr>
              <a:t> - Flooded, </a:t>
            </a:r>
            <a:r>
              <a:rPr lang="en" sz="2000" u="sng">
                <a:solidFill>
                  <a:schemeClr val="lt1"/>
                </a:solidFill>
                <a:latin typeface="Lato"/>
                <a:ea typeface="Lato"/>
                <a:cs typeface="Lato"/>
                <a:sym typeface="Lato"/>
              </a:rPr>
              <a:t>G</a:t>
            </a:r>
            <a:r>
              <a:rPr lang="en" sz="2000">
                <a:solidFill>
                  <a:schemeClr val="lt1"/>
                </a:solidFill>
                <a:latin typeface="Lato"/>
                <a:ea typeface="Lato"/>
                <a:cs typeface="Lato"/>
                <a:sym typeface="Lato"/>
              </a:rPr>
              <a:t> - Other, </a:t>
            </a:r>
            <a:r>
              <a:rPr lang="en" sz="2000" u="sng">
                <a:solidFill>
                  <a:schemeClr val="lt1"/>
                </a:solidFill>
                <a:latin typeface="Lato"/>
                <a:ea typeface="Lato"/>
                <a:cs typeface="Lato"/>
                <a:sym typeface="Lato"/>
              </a:rPr>
              <a:t>H</a:t>
            </a:r>
            <a:r>
              <a:rPr lang="en" sz="2000">
                <a:solidFill>
                  <a:schemeClr val="lt1"/>
                </a:solidFill>
                <a:latin typeface="Lato"/>
                <a:ea typeface="Lato"/>
                <a:cs typeface="Lato"/>
                <a:sym typeface="Lato"/>
              </a:rPr>
              <a:t> - No Unusual Condition, </a:t>
            </a:r>
            <a:r>
              <a:rPr lang="en" sz="2000" u="sng">
                <a:solidFill>
                  <a:schemeClr val="lt1"/>
                </a:solidFill>
                <a:latin typeface="Lato"/>
                <a:ea typeface="Lato"/>
                <a:cs typeface="Lato"/>
                <a:sym typeface="Lato"/>
              </a:rPr>
              <a:t>- -</a:t>
            </a:r>
            <a:r>
              <a:rPr lang="en" sz="2000">
                <a:solidFill>
                  <a:schemeClr val="lt1"/>
                </a:solidFill>
                <a:latin typeface="Lato"/>
                <a:ea typeface="Lato"/>
                <a:cs typeface="Lato"/>
                <a:sym typeface="Lato"/>
              </a:rPr>
              <a:t> Not Stated</a:t>
            </a:r>
            <a:endParaRPr sz="2000">
              <a:solidFill>
                <a:schemeClr val="lt1"/>
              </a:solidFill>
              <a:latin typeface="Lato"/>
              <a:ea typeface="Lato"/>
              <a:cs typeface="Lato"/>
              <a:sym typeface="Lato"/>
            </a:endParaRPr>
          </a:p>
          <a:p>
            <a:pPr indent="0" lvl="0" marL="0" rtl="0" algn="l">
              <a:lnSpc>
                <a:spcPct val="100000"/>
              </a:lnSpc>
              <a:spcBef>
                <a:spcPts val="0"/>
              </a:spcBef>
              <a:spcAft>
                <a:spcPts val="0"/>
              </a:spcAft>
              <a:buNone/>
            </a:pPr>
            <a:r>
              <a:t/>
            </a:r>
            <a:endParaRPr>
              <a:latin typeface="Lato"/>
              <a:ea typeface="Lato"/>
              <a:cs typeface="Lato"/>
              <a:sym typeface="Lato"/>
            </a:endParaRPr>
          </a:p>
        </p:txBody>
      </p:sp>
      <p:sp>
        <p:nvSpPr>
          <p:cNvPr id="186" name="Google Shape;186;p20"/>
          <p:cNvSpPr txBox="1"/>
          <p:nvPr/>
        </p:nvSpPr>
        <p:spPr>
          <a:xfrm>
            <a:off x="5213150" y="240725"/>
            <a:ext cx="3858900" cy="95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 Collision Severity</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rgbClr val="FFFFFF"/>
                </a:solidFill>
                <a:latin typeface="Lato"/>
                <a:ea typeface="Lato"/>
                <a:cs typeface="Lato"/>
                <a:sym typeface="Lato"/>
              </a:rPr>
              <a:t>1. </a:t>
            </a:r>
            <a:r>
              <a:rPr lang="en" sz="2000">
                <a:solidFill>
                  <a:srgbClr val="FFFFFF"/>
                </a:solidFill>
                <a:latin typeface="Lato"/>
                <a:ea typeface="Lato"/>
                <a:cs typeface="Lato"/>
                <a:sym typeface="Lato"/>
              </a:rPr>
              <a:t>Fatal, 2.</a:t>
            </a:r>
            <a:r>
              <a:rPr lang="en" sz="2000">
                <a:solidFill>
                  <a:srgbClr val="FFFFFF"/>
                </a:solidFill>
                <a:latin typeface="Lato"/>
                <a:ea typeface="Lato"/>
                <a:cs typeface="Lato"/>
                <a:sym typeface="Lato"/>
              </a:rPr>
              <a:t>Injury(Severe),</a:t>
            </a:r>
            <a:r>
              <a:rPr lang="en" sz="2000">
                <a:solidFill>
                  <a:srgbClr val="FFFFFF"/>
                </a:solidFill>
                <a:latin typeface="Lato"/>
                <a:ea typeface="Lato"/>
                <a:cs typeface="Lato"/>
                <a:sym typeface="Lato"/>
              </a:rPr>
              <a:t> 3. </a:t>
            </a:r>
            <a:r>
              <a:rPr lang="en" sz="2000">
                <a:solidFill>
                  <a:srgbClr val="FFFFFF"/>
                </a:solidFill>
                <a:latin typeface="Lato"/>
                <a:ea typeface="Lato"/>
                <a:cs typeface="Lato"/>
                <a:sym typeface="Lato"/>
              </a:rPr>
              <a:t> Injury(Other Visible), </a:t>
            </a:r>
            <a:r>
              <a:rPr lang="en" sz="2000">
                <a:solidFill>
                  <a:srgbClr val="FFFFFF"/>
                </a:solidFill>
                <a:latin typeface="Lato"/>
                <a:ea typeface="Lato"/>
                <a:cs typeface="Lato"/>
                <a:sym typeface="Lato"/>
              </a:rPr>
              <a:t>4.Injury (Complaint of Pain), 0.PDO</a:t>
            </a:r>
            <a:endParaRPr sz="2000">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collisions in primary roads</a:t>
            </a:r>
            <a:endParaRPr/>
          </a:p>
        </p:txBody>
      </p:sp>
      <p:sp>
        <p:nvSpPr>
          <p:cNvPr id="192" name="Google Shape;192;p21"/>
          <p:cNvSpPr txBox="1"/>
          <p:nvPr>
            <p:ph idx="1" type="body"/>
          </p:nvPr>
        </p:nvSpPr>
        <p:spPr>
          <a:xfrm>
            <a:off x="4891700" y="1172200"/>
            <a:ext cx="3058800" cy="2070300"/>
          </a:xfrm>
          <a:prstGeom prst="rect">
            <a:avLst/>
          </a:prstGeom>
        </p:spPr>
        <p:txBody>
          <a:bodyPr anchorCtr="0" anchor="t" bIns="91425" lIns="91425" spcFirstLastPara="1" rIns="91425" wrap="square" tIns="91425">
            <a:noAutofit/>
          </a:bodyPr>
          <a:lstStyle/>
          <a:p>
            <a:pPr indent="-355600" lvl="0" marL="457200" rtl="0" algn="l">
              <a:lnSpc>
                <a:spcPct val="100000"/>
              </a:lnSpc>
              <a:spcBef>
                <a:spcPts val="0"/>
              </a:spcBef>
              <a:spcAft>
                <a:spcPts val="0"/>
              </a:spcAft>
              <a:buSzPts val="2000"/>
              <a:buAutoNum type="arabicPeriod"/>
            </a:pPr>
            <a:r>
              <a:rPr lang="en" sz="2000"/>
              <a:t> Fatal</a:t>
            </a:r>
            <a:endParaRPr sz="2000"/>
          </a:p>
          <a:p>
            <a:pPr indent="-355600" lvl="0" marL="457200" rtl="0" algn="l">
              <a:lnSpc>
                <a:spcPct val="100000"/>
              </a:lnSpc>
              <a:spcBef>
                <a:spcPts val="0"/>
              </a:spcBef>
              <a:spcAft>
                <a:spcPts val="0"/>
              </a:spcAft>
              <a:buSzPts val="2000"/>
              <a:buAutoNum type="arabicPeriod"/>
            </a:pPr>
            <a:r>
              <a:rPr lang="en" sz="2000"/>
              <a:t> Injury (Severe)</a:t>
            </a:r>
            <a:endParaRPr sz="2000"/>
          </a:p>
          <a:p>
            <a:pPr indent="-355600" lvl="0" marL="457200" rtl="0" algn="l">
              <a:lnSpc>
                <a:spcPct val="100000"/>
              </a:lnSpc>
              <a:spcBef>
                <a:spcPts val="0"/>
              </a:spcBef>
              <a:spcAft>
                <a:spcPts val="0"/>
              </a:spcAft>
              <a:buSzPts val="2000"/>
              <a:buAutoNum type="arabicPeriod"/>
            </a:pPr>
            <a:r>
              <a:rPr lang="en" sz="2000"/>
              <a:t> Injury (Other Visible)</a:t>
            </a:r>
            <a:endParaRPr sz="2000"/>
          </a:p>
          <a:p>
            <a:pPr indent="-355600" lvl="0" marL="457200" rtl="0" algn="l">
              <a:lnSpc>
                <a:spcPct val="100000"/>
              </a:lnSpc>
              <a:spcBef>
                <a:spcPts val="0"/>
              </a:spcBef>
              <a:spcAft>
                <a:spcPts val="0"/>
              </a:spcAft>
              <a:buSzPts val="2000"/>
              <a:buAutoNum type="arabicPeriod"/>
            </a:pPr>
            <a:r>
              <a:rPr lang="en" sz="2000"/>
              <a:t> Injury (Complaint of Pain)</a:t>
            </a:r>
            <a:endParaRPr sz="2000"/>
          </a:p>
          <a:p>
            <a:pPr indent="-355600" lvl="0" marL="457200" rtl="0" algn="l">
              <a:lnSpc>
                <a:spcPct val="100000"/>
              </a:lnSpc>
              <a:spcBef>
                <a:spcPts val="0"/>
              </a:spcBef>
              <a:spcAft>
                <a:spcPts val="0"/>
              </a:spcAft>
              <a:buSzPts val="2000"/>
              <a:buAutoNum type="arabicPeriod"/>
            </a:pPr>
            <a:r>
              <a:rPr lang="en" sz="2000"/>
              <a:t> PDO</a:t>
            </a:r>
            <a:endParaRPr sz="2000"/>
          </a:p>
          <a:p>
            <a:pPr indent="0" lvl="0" marL="0" rtl="0" algn="l">
              <a:spcBef>
                <a:spcPts val="1600"/>
              </a:spcBef>
              <a:spcAft>
                <a:spcPts val="1600"/>
              </a:spcAft>
              <a:buNone/>
            </a:pPr>
            <a:r>
              <a:t/>
            </a:r>
            <a:endParaRPr/>
          </a:p>
        </p:txBody>
      </p:sp>
      <p:pic>
        <p:nvPicPr>
          <p:cNvPr id="193" name="Google Shape;193;p21"/>
          <p:cNvPicPr preferRelativeResize="0"/>
          <p:nvPr/>
        </p:nvPicPr>
        <p:blipFill>
          <a:blip r:embed="rId3">
            <a:alphaModFix/>
          </a:blip>
          <a:stretch>
            <a:fillRect/>
          </a:stretch>
        </p:blipFill>
        <p:spPr>
          <a:xfrm>
            <a:off x="32150" y="1172200"/>
            <a:ext cx="4539849" cy="199619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